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0080625" cy="5670550"/>
  <p:notesSz cx="7772400" cy="10058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" roundtripDataSignature="AMtx7mhPKou5CnuUmLhbv/kUL3YRVqvr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95650" y="754375"/>
            <a:ext cx="518185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95650" y="754375"/>
            <a:ext cx="518185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196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9715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1359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0732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355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34988" y="754063"/>
            <a:ext cx="6702425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930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ubTitle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atlasuniversitesihastanesi.com/anoreksiya-nervoza-ve-bulimia-nervozanin-incelenmes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urkiyeklinikleri.com/article/tr-ergenlerde-anoreksiya-nervoza-88193.html" TargetMode="External"/><Relationship Id="rId5" Type="http://schemas.openxmlformats.org/officeDocument/2006/relationships/hyperlink" Target="https://www.turkiyeklinikleri.com/article/tr-anoreksiya-nervoza-ve-diger-yeme-bozukluklarinin-sikligi-yayginligi-ve-mortalitesi-46916.html" TargetMode="Externa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www.turkiyeklinikleri.com/article/tr-anoreksiya-nervoza-ve-diger-yeme-bozukluklarinin-sikligi-yayginligi-ve-mortalitesi-46916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nnturk.com/saglik/anoreksiya-nervoza-hastaliginin-baslangic-yasi-17" TargetMode="External"/><Relationship Id="rId5" Type="http://schemas.openxmlformats.org/officeDocument/2006/relationships/hyperlink" Target="https://www.avasirintav.com/makaleler/anoreksiya-nervoza-zayiflama-hastaligi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sychiatry-psychopharmacology.com/en/disordered-eating-attitudes-among-turkish-high-school-boys-131131" TargetMode="External"/><Relationship Id="rId5" Type="http://schemas.openxmlformats.org/officeDocument/2006/relationships/hyperlink" Target="https://www.sciencedirect.com/science/article/abs/pii/S0195666308004893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ubmed.ncbi.nlm.nih.gov/18584912/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pubmed.ncbi.nlm.nih.gov/34860419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ciencedirect.com/science/article/pii/S2211266923000166" TargetMode="External"/><Relationship Id="rId5" Type="http://schemas.openxmlformats.org/officeDocument/2006/relationships/hyperlink" Target="https://pubmed.ncbi.nlm.nih.gov/32227487/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dergipark.org.tr/tr/download/article-file/4274966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med.ncbi.nlm.nih.gov/34860419/" TargetMode="External"/><Relationship Id="rId5" Type="http://schemas.openxmlformats.org/officeDocument/2006/relationships/hyperlink" Target="https://pubmed.ncbi.nlm.nih.gov/32227487/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ciencedirect.com/science/article/pii/S0001691824004207" TargetMode="External"/><Relationship Id="rId5" Type="http://schemas.openxmlformats.org/officeDocument/2006/relationships/hyperlink" Target="https://alpha-psychiatry.com/en/validity-and-reliability-of-turkish-form-of-muscle-dysmorphia-disorder-inventory-among-elite-bodybuilder-men-131714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My Fit Friend</a:t>
            </a:r>
            <a:endParaRPr sz="32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Google Shape;2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2" name="Google Shape;32;p1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endParaRPr/>
          </a:p>
        </p:txBody>
      </p:sp>
      <p:pic>
        <p:nvPicPr>
          <p:cNvPr id="33" name="Google Shape;33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600200" y="1828800"/>
            <a:ext cx="2514600" cy="249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Anorexia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Nervosa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155121"/>
            <a:ext cx="5845680" cy="46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r>
              <a:rPr lang="en-US" sz="1200" b="1" dirty="0"/>
              <a:t>Quantitative Data on Anorexia Nervosa in </a:t>
            </a:r>
            <a:r>
              <a:rPr lang="en-US" sz="1200" b="1" dirty="0" err="1" smtClean="0"/>
              <a:t>Türkiye</a:t>
            </a:r>
            <a:endParaRPr lang="tr-TR" sz="1200" b="1" dirty="0" smtClean="0"/>
          </a:p>
          <a:p>
            <a:endParaRPr lang="en-US" sz="1200" b="1" dirty="0"/>
          </a:p>
          <a:p>
            <a:r>
              <a:rPr lang="en-US" sz="1200" b="1" dirty="0"/>
              <a:t>Overall Prevalence</a:t>
            </a:r>
            <a:endParaRPr lang="en-US" sz="1200" dirty="0"/>
          </a:p>
          <a:p>
            <a:r>
              <a:rPr lang="en-US" sz="1200" b="1" dirty="0"/>
              <a:t>Annual incidence</a:t>
            </a:r>
            <a:r>
              <a:rPr lang="en-US" sz="1200" dirty="0"/>
              <a:t>: In </a:t>
            </a:r>
            <a:r>
              <a:rPr lang="en-US" sz="1200" dirty="0" err="1"/>
              <a:t>Türkiye</a:t>
            </a:r>
            <a:r>
              <a:rPr lang="en-US" sz="1200" dirty="0"/>
              <a:t>, the annual incidence rate of Anorexia Nervosa (AN) is estimated at approximately </a:t>
            </a:r>
            <a:r>
              <a:rPr lang="en-US" sz="1200" b="1" dirty="0"/>
              <a:t>8 per 100,000 </a:t>
            </a:r>
            <a:r>
              <a:rPr lang="en-US" sz="1200" b="1" dirty="0" smtClean="0"/>
              <a:t>people</a:t>
            </a:r>
            <a:r>
              <a:rPr lang="tr-TR" sz="1200" b="1" dirty="0" smtClean="0"/>
              <a:t> </a:t>
            </a:r>
          </a:p>
          <a:p>
            <a:endParaRPr lang="tr-TR" sz="1200" b="1" dirty="0" smtClean="0"/>
          </a:p>
          <a:p>
            <a:r>
              <a:rPr lang="tr-TR" sz="1200" b="1" dirty="0">
                <a:hlinkClick r:id="rId5"/>
              </a:rPr>
              <a:t>https://</a:t>
            </a:r>
            <a:r>
              <a:rPr lang="tr-TR" sz="1200" b="1" dirty="0" smtClean="0">
                <a:hlinkClick r:id="rId5"/>
              </a:rPr>
              <a:t>www.turkiyeklinikleri.com/article/tr-anoreksiya-nervoza-ve-diger-yeme-bozukluklarinin-sikligi-yayginligi-ve-mortalitesi-46916.html</a:t>
            </a:r>
            <a:r>
              <a:rPr lang="tr-TR" sz="1200" b="1" dirty="0" smtClean="0"/>
              <a:t> </a:t>
            </a:r>
          </a:p>
          <a:p>
            <a:r>
              <a:rPr lang="tr-TR" sz="1200" dirty="0" smtClean="0"/>
              <a:t> </a:t>
            </a:r>
            <a:endParaRPr lang="tr-TR" sz="1200" dirty="0"/>
          </a:p>
          <a:p>
            <a:r>
              <a:rPr lang="en-US" sz="1200" b="1" dirty="0"/>
              <a:t>Lifetime prevalence</a:t>
            </a:r>
            <a:r>
              <a:rPr lang="en-US" sz="1200" dirty="0"/>
              <a:t>: Among adolescent girls, lifetime prevalence ranges from </a:t>
            </a:r>
            <a:r>
              <a:rPr lang="en-US" sz="1200" b="1" dirty="0"/>
              <a:t>0.3% to 2.6%</a:t>
            </a:r>
            <a:r>
              <a:rPr lang="en-US" sz="1200" dirty="0"/>
              <a:t>, while among boys, it is between </a:t>
            </a:r>
            <a:r>
              <a:rPr lang="en-US" sz="1200" b="1" dirty="0"/>
              <a:t>0.1% and 0.3%</a:t>
            </a:r>
            <a:r>
              <a:rPr lang="en-US" sz="1200" dirty="0"/>
              <a:t> </a:t>
            </a:r>
            <a:r>
              <a:rPr lang="tr-TR" sz="1200" dirty="0" smtClean="0"/>
              <a:t> </a:t>
            </a:r>
          </a:p>
          <a:p>
            <a:endParaRPr lang="tr-TR" sz="1200" dirty="0" smtClean="0"/>
          </a:p>
          <a:p>
            <a:r>
              <a:rPr lang="tr-TR" sz="1200" dirty="0">
                <a:hlinkClick r:id="rId6"/>
              </a:rPr>
              <a:t>https://</a:t>
            </a:r>
            <a:r>
              <a:rPr lang="tr-TR" sz="1200" dirty="0" smtClean="0">
                <a:hlinkClick r:id="rId6"/>
              </a:rPr>
              <a:t>www.turkiyeklinikleri.com/article/tr-ergenlerde-anoreksiya-nervoza-88193.html</a:t>
            </a:r>
            <a:r>
              <a:rPr lang="tr-TR" sz="1200" dirty="0" smtClean="0"/>
              <a:t>  </a:t>
            </a:r>
          </a:p>
          <a:p>
            <a:endParaRPr lang="tr-TR" sz="1200" dirty="0"/>
          </a:p>
          <a:p>
            <a:r>
              <a:rPr lang="en-US" sz="1200" b="1" dirty="0"/>
              <a:t>Regional Data</a:t>
            </a:r>
            <a:endParaRPr lang="en-US" sz="1200" dirty="0"/>
          </a:p>
          <a:p>
            <a:r>
              <a:rPr lang="en-US" sz="1200" b="1" dirty="0"/>
              <a:t>Edirne</a:t>
            </a:r>
            <a:r>
              <a:rPr lang="en-US" sz="1200" dirty="0"/>
              <a:t>: A study among adolescents found a point prevalence of </a:t>
            </a:r>
            <a:r>
              <a:rPr lang="en-US" sz="1200" b="1" dirty="0"/>
              <a:t>2.3%</a:t>
            </a:r>
            <a:r>
              <a:rPr lang="en-US" sz="1200" dirty="0"/>
              <a:t> for eating disorders, with rates as high as </a:t>
            </a:r>
            <a:r>
              <a:rPr lang="en-US" sz="1200" b="1" dirty="0"/>
              <a:t>4%</a:t>
            </a:r>
            <a:r>
              <a:rPr lang="en-US" sz="1200" dirty="0"/>
              <a:t> among adolescent </a:t>
            </a:r>
            <a:r>
              <a:rPr lang="en-US" sz="1200" dirty="0" smtClean="0"/>
              <a:t>girls</a:t>
            </a:r>
            <a:endParaRPr lang="tr-TR" sz="1200" dirty="0" smtClean="0"/>
          </a:p>
          <a:p>
            <a:endParaRPr lang="tr-TR" sz="1200" dirty="0" smtClean="0"/>
          </a:p>
          <a:p>
            <a:r>
              <a:rPr lang="en-US" sz="1200" b="1" dirty="0"/>
              <a:t>Sivas</a:t>
            </a:r>
            <a:r>
              <a:rPr lang="en-US" sz="1200" dirty="0"/>
              <a:t>: Among individuals aged 18-44, the point prevalence of eating disorders was found to be </a:t>
            </a:r>
            <a:r>
              <a:rPr lang="en-US" sz="1200" b="1" dirty="0"/>
              <a:t>1.5</a:t>
            </a:r>
            <a:r>
              <a:rPr lang="en-US" sz="1200" b="1" dirty="0" smtClean="0"/>
              <a:t>%</a:t>
            </a:r>
            <a:endParaRPr lang="tr-TR" sz="1200" b="1" dirty="0"/>
          </a:p>
          <a:p>
            <a:endParaRPr lang="en-US" sz="1200" dirty="0"/>
          </a:p>
          <a:p>
            <a:r>
              <a:rPr lang="tr-TR" sz="1200" dirty="0">
                <a:hlinkClick r:id="rId7"/>
              </a:rPr>
              <a:t>https://atlasuniversitesihastanesi.com/anoreksiya-nervoza-ve-bulimia-nervozanin-incelenmesi/</a:t>
            </a:r>
            <a:r>
              <a:rPr lang="tr-TR" sz="1200" dirty="0"/>
              <a:t> </a:t>
            </a:r>
          </a:p>
          <a:p>
            <a:endParaRPr lang="tr-TR" sz="1200" dirty="0" smtClean="0"/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Anorexia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Nervosa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155121"/>
            <a:ext cx="5845680" cy="46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r>
              <a:rPr lang="en-US" sz="1200" b="1" dirty="0"/>
              <a:t>Demographic </a:t>
            </a:r>
            <a:r>
              <a:rPr lang="en-US" sz="1200" b="1" dirty="0" smtClean="0"/>
              <a:t>Characteristics</a:t>
            </a:r>
            <a:r>
              <a:rPr lang="tr-TR" sz="1200" b="1" dirty="0" smtClean="0"/>
              <a:t> </a:t>
            </a:r>
          </a:p>
          <a:p>
            <a:endParaRPr lang="en-US" sz="1200" dirty="0"/>
          </a:p>
          <a:p>
            <a:r>
              <a:rPr lang="en-US" sz="1200" b="1" dirty="0"/>
              <a:t>Gender distribution</a:t>
            </a:r>
            <a:r>
              <a:rPr lang="en-US" sz="1200" dirty="0"/>
              <a:t>: Approximately </a:t>
            </a:r>
            <a:r>
              <a:rPr lang="en-US" sz="1200" b="1" dirty="0"/>
              <a:t>95% of AN cases</a:t>
            </a:r>
            <a:r>
              <a:rPr lang="en-US" sz="1200" dirty="0"/>
              <a:t> occur in </a:t>
            </a:r>
            <a:r>
              <a:rPr lang="en-US" sz="1200" dirty="0" smtClean="0"/>
              <a:t>females</a:t>
            </a:r>
            <a:endParaRPr lang="tr-TR" sz="1200" dirty="0" smtClean="0"/>
          </a:p>
          <a:p>
            <a:endParaRPr lang="tr-TR" sz="1200" dirty="0"/>
          </a:p>
          <a:p>
            <a:r>
              <a:rPr lang="en-US" sz="1200" dirty="0">
                <a:hlinkClick r:id="rId5"/>
              </a:rPr>
              <a:t>https://</a:t>
            </a:r>
            <a:r>
              <a:rPr lang="en-US" sz="1200" dirty="0" smtClean="0">
                <a:hlinkClick r:id="rId5"/>
              </a:rPr>
              <a:t>www.avasirintav.com/makaleler/anoreksiya-nervoza-zayiflama-hastaligi</a:t>
            </a:r>
            <a:endParaRPr lang="tr-TR" sz="1200" dirty="0" smtClean="0"/>
          </a:p>
          <a:p>
            <a:endParaRPr lang="tr-TR" sz="1200" dirty="0"/>
          </a:p>
          <a:p>
            <a:r>
              <a:rPr lang="en-US" sz="1200" b="1" dirty="0"/>
              <a:t>Age of onset</a:t>
            </a:r>
            <a:r>
              <a:rPr lang="en-US" sz="1200" dirty="0"/>
              <a:t>: The typical onset age is between </a:t>
            </a:r>
            <a:r>
              <a:rPr lang="en-US" sz="1200" b="1" dirty="0"/>
              <a:t>13 and 20 years</a:t>
            </a:r>
            <a:r>
              <a:rPr lang="en-US" sz="1200" dirty="0"/>
              <a:t>, with an average age of </a:t>
            </a:r>
            <a:r>
              <a:rPr lang="en-US" sz="1200" b="1" dirty="0" smtClean="0"/>
              <a:t>17</a:t>
            </a:r>
            <a:r>
              <a:rPr lang="tr-TR" sz="1200" b="1" dirty="0" smtClean="0"/>
              <a:t> </a:t>
            </a:r>
          </a:p>
          <a:p>
            <a:endParaRPr lang="tr-TR" sz="1200" b="1" dirty="0"/>
          </a:p>
          <a:p>
            <a:r>
              <a:rPr lang="tr-TR" sz="1200" dirty="0">
                <a:hlinkClick r:id="rId6"/>
              </a:rPr>
              <a:t>https://</a:t>
            </a:r>
            <a:r>
              <a:rPr lang="tr-TR" sz="1200" dirty="0" smtClean="0">
                <a:hlinkClick r:id="rId6"/>
              </a:rPr>
              <a:t>www.cnnturk.com/saglik/anoreksiya-nervoza-hastaliginin-baslangic-yasi-17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b="1" dirty="0"/>
              <a:t>Mortality and </a:t>
            </a:r>
            <a:r>
              <a:rPr lang="en-US" sz="1200" b="1" dirty="0" smtClean="0"/>
              <a:t>Treatment</a:t>
            </a:r>
            <a:r>
              <a:rPr lang="tr-TR" sz="1200" b="1" dirty="0" smtClean="0"/>
              <a:t> </a:t>
            </a:r>
          </a:p>
          <a:p>
            <a:endParaRPr lang="en-US" sz="1200" dirty="0"/>
          </a:p>
          <a:p>
            <a:r>
              <a:rPr lang="en-US" sz="1200" b="1" dirty="0"/>
              <a:t>Mortality rate</a:t>
            </a:r>
            <a:r>
              <a:rPr lang="en-US" sz="1200" dirty="0"/>
              <a:t>: AN has one of the highest mortality rates among all psychiatric </a:t>
            </a:r>
            <a:r>
              <a:rPr lang="en-US" sz="1200" dirty="0" smtClean="0"/>
              <a:t>disorders</a:t>
            </a:r>
            <a:endParaRPr lang="tr-TR" sz="1200" dirty="0" smtClean="0"/>
          </a:p>
          <a:p>
            <a:endParaRPr lang="tr-TR" sz="1200" dirty="0"/>
          </a:p>
          <a:p>
            <a:r>
              <a:rPr lang="tr-TR" sz="1200" dirty="0">
                <a:hlinkClick r:id="rId6"/>
              </a:rPr>
              <a:t>https://www.cnnturk.com/saglik/anoreksiya-nervoza-hastaliginin-baslangic-yasi-17</a:t>
            </a:r>
            <a:r>
              <a:rPr lang="tr-TR" sz="1200" dirty="0"/>
              <a:t> </a:t>
            </a:r>
          </a:p>
          <a:p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b="1" dirty="0"/>
              <a:t>Access to treatment</a:t>
            </a:r>
            <a:r>
              <a:rPr lang="en-US" sz="1200" dirty="0"/>
              <a:t>: Only a small proportion of patients with eating disorders, especially those with bulimia nervosa, benefit from mental health </a:t>
            </a:r>
            <a:r>
              <a:rPr lang="en-US" sz="1200" dirty="0" smtClean="0"/>
              <a:t>services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dirty="0">
                <a:hlinkClick r:id="rId7"/>
              </a:rPr>
              <a:t>https://</a:t>
            </a:r>
            <a:r>
              <a:rPr lang="en-US" sz="1200" dirty="0" smtClean="0">
                <a:hlinkClick r:id="rId7"/>
              </a:rPr>
              <a:t>www.turkiyeklinikleri.com/article/tr-anoreksiya-nervoza-ve-diger-yeme-bozukluklarinin-sikligi-yayginligi-ve-mortalitesi-46916.html</a:t>
            </a:r>
            <a:r>
              <a:rPr lang="tr-TR" sz="1200" dirty="0" smtClean="0"/>
              <a:t> </a:t>
            </a:r>
            <a:endParaRPr lang="en-US" sz="1200" dirty="0"/>
          </a:p>
          <a:p>
            <a:r>
              <a:rPr lang="tr-TR" sz="1200" dirty="0" smtClean="0"/>
              <a:t> </a:t>
            </a:r>
            <a:endParaRPr lang="en-US" sz="1200" dirty="0"/>
          </a:p>
          <a:p>
            <a:endParaRPr lang="tr-TR" sz="1200" dirty="0" smtClean="0"/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74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Bulimia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Nervosa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461131"/>
            <a:ext cx="5845680" cy="3599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r>
              <a:rPr lang="tr-TR" sz="1200" dirty="0" err="1"/>
              <a:t>Prevalence</a:t>
            </a:r>
            <a:r>
              <a:rPr lang="tr-TR" sz="1200" dirty="0"/>
              <a:t> of </a:t>
            </a:r>
            <a:r>
              <a:rPr lang="tr-TR" sz="1200" dirty="0" err="1"/>
              <a:t>Bulimia</a:t>
            </a:r>
            <a:r>
              <a:rPr lang="tr-TR" sz="1200" dirty="0"/>
              <a:t> </a:t>
            </a:r>
            <a:r>
              <a:rPr lang="tr-TR" sz="1200" dirty="0" err="1"/>
              <a:t>Nervosa</a:t>
            </a:r>
            <a:r>
              <a:rPr lang="tr-TR" sz="1200" dirty="0"/>
              <a:t> in </a:t>
            </a:r>
            <a:r>
              <a:rPr lang="tr-TR" sz="1200" dirty="0" smtClean="0"/>
              <a:t>Türkiye</a:t>
            </a:r>
          </a:p>
          <a:p>
            <a:endParaRPr lang="tr-TR" sz="1200" dirty="0"/>
          </a:p>
          <a:p>
            <a:r>
              <a:rPr lang="en-US" sz="1200" b="1" dirty="0"/>
              <a:t>General Prevalence</a:t>
            </a:r>
            <a:r>
              <a:rPr lang="en-US" sz="1200" dirty="0"/>
              <a:t>: A scoping review reported a </a:t>
            </a:r>
            <a:r>
              <a:rPr lang="en-US" sz="1200" b="1" dirty="0"/>
              <a:t>0.8%</a:t>
            </a:r>
            <a:r>
              <a:rPr lang="en-US" sz="1200" dirty="0"/>
              <a:t> prevalence of BN among adolescents and young adults in </a:t>
            </a:r>
            <a:r>
              <a:rPr lang="en-US" sz="1200" dirty="0" err="1"/>
              <a:t>Türkiye</a:t>
            </a:r>
            <a:r>
              <a:rPr lang="en-US" sz="1200" dirty="0"/>
              <a:t>, aligning with rates observed in other Middle Eastern countries </a:t>
            </a:r>
            <a:r>
              <a:rPr lang="en-US" sz="1200" dirty="0" smtClean="0"/>
              <a:t>.</a:t>
            </a:r>
            <a:endParaRPr lang="tr-TR" sz="1200" dirty="0" smtClean="0"/>
          </a:p>
          <a:p>
            <a:endParaRPr lang="tr-TR" sz="1200" dirty="0"/>
          </a:p>
          <a:p>
            <a:r>
              <a:rPr lang="en-US" sz="1200" b="1" dirty="0"/>
              <a:t>University Students</a:t>
            </a:r>
            <a:r>
              <a:rPr lang="en-US" sz="1200" dirty="0"/>
              <a:t>: A study involving 783 Turkish university students found that </a:t>
            </a:r>
            <a:r>
              <a:rPr lang="en-US" sz="1200" b="1" dirty="0"/>
              <a:t>13.1% of females</a:t>
            </a:r>
            <a:r>
              <a:rPr lang="en-US" sz="1200" dirty="0"/>
              <a:t> and </a:t>
            </a:r>
            <a:r>
              <a:rPr lang="en-US" sz="1200" b="1" dirty="0"/>
              <a:t>9.2% of males</a:t>
            </a:r>
            <a:r>
              <a:rPr lang="en-US" sz="1200" dirty="0"/>
              <a:t> exhibited abnormal eating habits, which may include behaviors associated with BN 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tr-TR" sz="1200" dirty="0">
                <a:hlinkClick r:id="rId5"/>
              </a:rPr>
              <a:t>https://</a:t>
            </a:r>
            <a:r>
              <a:rPr lang="tr-TR" sz="1200" dirty="0" smtClean="0">
                <a:hlinkClick r:id="rId5"/>
              </a:rPr>
              <a:t>www.sciencedirect.com/science/article/abs/pii/S0195666308004893</a:t>
            </a:r>
            <a:r>
              <a:rPr lang="tr-TR" sz="1200" dirty="0" smtClean="0"/>
              <a:t> </a:t>
            </a:r>
          </a:p>
          <a:p>
            <a:endParaRPr lang="tr-TR" sz="1200" dirty="0" smtClean="0"/>
          </a:p>
          <a:p>
            <a:r>
              <a:rPr lang="en-US" sz="1200" b="1" dirty="0"/>
              <a:t>High School Students</a:t>
            </a:r>
            <a:r>
              <a:rPr lang="en-US" sz="1200" dirty="0"/>
              <a:t>: Research focusing on Turkish high school boys revealed that </a:t>
            </a:r>
            <a:r>
              <a:rPr lang="en-US" sz="1200" b="1" dirty="0"/>
              <a:t>18.7%</a:t>
            </a:r>
            <a:r>
              <a:rPr lang="en-US" sz="1200" dirty="0"/>
              <a:t> displayed disordered eating attitudes, indicating a significant risk for eating disorders, including BN </a:t>
            </a:r>
            <a:r>
              <a:rPr lang="en-US" sz="1200" dirty="0" smtClean="0"/>
              <a:t>.</a:t>
            </a:r>
            <a:endParaRPr lang="tr-TR" sz="1200" dirty="0" smtClean="0"/>
          </a:p>
          <a:p>
            <a:endParaRPr lang="tr-TR" sz="1200" dirty="0"/>
          </a:p>
          <a:p>
            <a:r>
              <a:rPr lang="tr-TR" sz="1200" dirty="0">
                <a:hlinkClick r:id="rId6"/>
              </a:rPr>
              <a:t>https://</a:t>
            </a:r>
            <a:r>
              <a:rPr lang="tr-TR" sz="1200" dirty="0" smtClean="0">
                <a:hlinkClick r:id="rId6"/>
              </a:rPr>
              <a:t>psychiatry-psychopharmacology.com/en/disordered-eating-attitudes-among-turkish-high-school-boys-131131</a:t>
            </a:r>
            <a:r>
              <a:rPr lang="tr-TR" sz="1200" dirty="0" smtClean="0"/>
              <a:t> </a:t>
            </a:r>
            <a:endParaRPr lang="tr-TR" sz="1200" dirty="0"/>
          </a:p>
          <a:p>
            <a:endParaRPr lang="tr-TR" sz="1200" dirty="0" smtClean="0"/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91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Bulimia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Nervosa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767443"/>
            <a:ext cx="5845680" cy="3292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endParaRPr lang="tr-TR" sz="1200" b="1" dirty="0" smtClean="0"/>
          </a:p>
          <a:p>
            <a:r>
              <a:rPr lang="en-US" sz="1200" b="1" dirty="0" smtClean="0"/>
              <a:t>Demographic Characteristics</a:t>
            </a:r>
            <a:endParaRPr lang="tr-TR" sz="1200" b="1" dirty="0" smtClean="0"/>
          </a:p>
          <a:p>
            <a:endParaRPr lang="en-US" sz="1200" b="1" dirty="0"/>
          </a:p>
          <a:p>
            <a:r>
              <a:rPr lang="en-US" sz="1200" b="1" dirty="0"/>
              <a:t>Gender Distribution</a:t>
            </a:r>
            <a:r>
              <a:rPr lang="en-US" sz="1200" dirty="0"/>
              <a:t>: Consistent with global trends, BN is more prevalent among females. However, increasing rates among males have been observed in </a:t>
            </a:r>
            <a:r>
              <a:rPr lang="en-US" sz="1200" dirty="0" err="1"/>
              <a:t>Türkiye</a:t>
            </a:r>
            <a:r>
              <a:rPr lang="en-US" sz="1200" dirty="0"/>
              <a:t>, highlighting the need for gender-inclusive awareness and interventions .</a:t>
            </a:r>
            <a:r>
              <a:rPr lang="en-US" sz="1200" dirty="0" smtClean="0"/>
              <a:t>​</a:t>
            </a:r>
            <a:endParaRPr lang="tr-TR" sz="1200" dirty="0" smtClean="0"/>
          </a:p>
          <a:p>
            <a:endParaRPr lang="en-US" sz="1200" dirty="0"/>
          </a:p>
          <a:p>
            <a:r>
              <a:rPr lang="en-US" sz="1200" b="1" dirty="0"/>
              <a:t>Age of Onset</a:t>
            </a:r>
            <a:r>
              <a:rPr lang="en-US" sz="1200" dirty="0"/>
              <a:t>: BN typically manifests during late adolescence to early adulthood. In </a:t>
            </a:r>
            <a:r>
              <a:rPr lang="en-US" sz="1200" dirty="0" err="1"/>
              <a:t>Türkiye</a:t>
            </a:r>
            <a:r>
              <a:rPr lang="en-US" sz="1200" dirty="0"/>
              <a:t>, studies have identified university students (ages 17–23) as a high-risk group .</a:t>
            </a:r>
            <a:r>
              <a:rPr lang="en-US" sz="1200" dirty="0" smtClean="0"/>
              <a:t>​</a:t>
            </a:r>
            <a:r>
              <a:rPr lang="tr-TR" sz="1200" dirty="0" smtClean="0"/>
              <a:t> </a:t>
            </a:r>
          </a:p>
          <a:p>
            <a:endParaRPr lang="tr-TR" sz="1200" dirty="0" smtClean="0"/>
          </a:p>
          <a:p>
            <a:r>
              <a:rPr lang="en-US" sz="1200" dirty="0">
                <a:hlinkClick r:id="rId5"/>
              </a:rPr>
              <a:t>https://pubmed.ncbi.nlm.nih.gov/18584912</a:t>
            </a:r>
            <a:r>
              <a:rPr lang="en-US" sz="1200" dirty="0" smtClean="0">
                <a:hlinkClick r:id="rId5"/>
              </a:rPr>
              <a:t>/</a:t>
            </a:r>
            <a:r>
              <a:rPr lang="tr-TR" sz="1200" dirty="0" smtClean="0"/>
              <a:t> </a:t>
            </a:r>
            <a:endParaRPr lang="en-US" sz="1200" dirty="0"/>
          </a:p>
          <a:p>
            <a:r>
              <a:rPr lang="tr-TR" sz="1200" dirty="0" smtClean="0"/>
              <a:t> </a:t>
            </a:r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725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Muscle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Dysmorphia</a:t>
            </a:r>
            <a:r>
              <a:rPr lang="tr-TR" sz="2600" dirty="0" smtClean="0">
                <a:solidFill>
                  <a:srgbClr val="E98E24"/>
                </a:solidFill>
              </a:rPr>
              <a:t> (</a:t>
            </a:r>
            <a:r>
              <a:rPr lang="tr-TR" sz="2600" dirty="0" err="1" smtClean="0">
                <a:solidFill>
                  <a:srgbClr val="E98E24"/>
                </a:solidFill>
              </a:rPr>
              <a:t>Bigorexia</a:t>
            </a:r>
            <a:r>
              <a:rPr lang="tr-TR" sz="2600" dirty="0" smtClean="0">
                <a:solidFill>
                  <a:srgbClr val="E98E24"/>
                </a:solidFill>
              </a:rPr>
              <a:t>)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767443"/>
            <a:ext cx="5845680" cy="4073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r>
              <a:rPr lang="it-IT" sz="1200" dirty="0" smtClean="0"/>
              <a:t>Muscle Dysmorphia in Türkiye: Quantitative Insights</a:t>
            </a:r>
            <a:r>
              <a:rPr lang="tr-TR" sz="1200" dirty="0" smtClean="0"/>
              <a:t> </a:t>
            </a:r>
          </a:p>
          <a:p>
            <a:endParaRPr lang="tr-TR" sz="1200" dirty="0" smtClean="0"/>
          </a:p>
          <a:p>
            <a:r>
              <a:rPr lang="tr-TR" sz="1200" dirty="0" err="1" smtClean="0"/>
              <a:t>Prevalence</a:t>
            </a:r>
            <a:r>
              <a:rPr lang="tr-TR" sz="1200" dirty="0" smtClean="0"/>
              <a:t> &amp; </a:t>
            </a:r>
            <a:r>
              <a:rPr lang="tr-TR" sz="1200" dirty="0" err="1" smtClean="0"/>
              <a:t>Demographics</a:t>
            </a:r>
            <a:endParaRPr lang="tr-TR" sz="1200" dirty="0" smtClean="0"/>
          </a:p>
          <a:p>
            <a:endParaRPr lang="tr-TR" sz="1200" dirty="0" smtClean="0"/>
          </a:p>
          <a:p>
            <a:r>
              <a:rPr lang="en-US" sz="1200" b="1" dirty="0" smtClean="0"/>
              <a:t>University Students</a:t>
            </a:r>
            <a:r>
              <a:rPr lang="en-US" sz="1200" dirty="0" smtClean="0"/>
              <a:t>: A cross-sectional study involving 430 male students found that </a:t>
            </a:r>
            <a:r>
              <a:rPr lang="en-US" sz="1200" b="1" dirty="0" smtClean="0"/>
              <a:t>16.3%</a:t>
            </a:r>
            <a:r>
              <a:rPr lang="en-US" sz="1200" dirty="0" smtClean="0"/>
              <a:t> of those in sports sciences faculties and </a:t>
            </a:r>
            <a:r>
              <a:rPr lang="en-US" sz="1200" b="1" dirty="0" smtClean="0"/>
              <a:t>6%</a:t>
            </a:r>
            <a:r>
              <a:rPr lang="en-US" sz="1200" dirty="0" smtClean="0"/>
              <a:t> in nursing faculties exhibited tendencies toward MD</a:t>
            </a:r>
            <a:endParaRPr lang="tr-TR" sz="1200" dirty="0" smtClean="0"/>
          </a:p>
          <a:p>
            <a:endParaRPr lang="tr-TR" sz="1200" dirty="0"/>
          </a:p>
          <a:p>
            <a:r>
              <a:rPr lang="tr-TR" sz="1200" dirty="0">
                <a:hlinkClick r:id="rId5"/>
              </a:rPr>
              <a:t>https://pubmed.ncbi.nlm.nih.gov/32227487</a:t>
            </a:r>
            <a:r>
              <a:rPr lang="tr-TR" sz="1200" dirty="0" smtClean="0">
                <a:hlinkClick r:id="rId5"/>
              </a:rPr>
              <a:t>/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b="1" dirty="0"/>
              <a:t>Bodybuilders</a:t>
            </a:r>
            <a:r>
              <a:rPr lang="en-US" sz="1200" dirty="0"/>
              <a:t>: Among professional and recreational bodybuilders, studies reported MD symptom prevalence rates of </a:t>
            </a:r>
            <a:r>
              <a:rPr lang="en-US" sz="1200" b="1" dirty="0"/>
              <a:t>58.3%</a:t>
            </a:r>
            <a:r>
              <a:rPr lang="en-US" sz="1200" dirty="0"/>
              <a:t>, </a:t>
            </a:r>
            <a:r>
              <a:rPr lang="en-US" sz="1200" b="1" dirty="0"/>
              <a:t>11.2%</a:t>
            </a:r>
            <a:r>
              <a:rPr lang="en-US" sz="1200" dirty="0"/>
              <a:t>, and </a:t>
            </a:r>
            <a:r>
              <a:rPr lang="en-US" sz="1200" b="1" dirty="0"/>
              <a:t>5.7%</a:t>
            </a:r>
            <a:r>
              <a:rPr lang="en-US" sz="1200" dirty="0"/>
              <a:t>, respectively</a:t>
            </a:r>
            <a:r>
              <a:rPr lang="en-US" sz="1200" dirty="0" smtClean="0"/>
              <a:t>.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tr-TR" sz="1200" dirty="0">
                <a:hlinkClick r:id="rId6"/>
              </a:rPr>
              <a:t>https://</a:t>
            </a:r>
            <a:r>
              <a:rPr lang="tr-TR" sz="1200" dirty="0" smtClean="0">
                <a:hlinkClick r:id="rId6"/>
              </a:rPr>
              <a:t>www.sciencedirect.com/science/article/pii/S2211266923000166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b="1" dirty="0"/>
              <a:t>General Male Population</a:t>
            </a:r>
            <a:r>
              <a:rPr lang="en-US" sz="1200" dirty="0"/>
              <a:t>: In a study of 384 male bodybuilders, </a:t>
            </a:r>
            <a:r>
              <a:rPr lang="en-US" sz="1200" b="1" dirty="0"/>
              <a:t>5.7%</a:t>
            </a:r>
            <a:r>
              <a:rPr lang="en-US" sz="1200" dirty="0"/>
              <a:t> reported symptoms consistent with MD. Younger age and protein supplement use were associated with higher MD </a:t>
            </a:r>
            <a:r>
              <a:rPr lang="en-US" sz="1200" dirty="0" smtClean="0"/>
              <a:t>scores</a:t>
            </a:r>
            <a:r>
              <a:rPr lang="tr-TR" sz="1200" dirty="0" smtClean="0"/>
              <a:t>  </a:t>
            </a:r>
          </a:p>
          <a:p>
            <a:endParaRPr lang="tr-TR" sz="1200" dirty="0"/>
          </a:p>
          <a:p>
            <a:r>
              <a:rPr lang="tr-TR" sz="1200" dirty="0">
                <a:hlinkClick r:id="rId7"/>
              </a:rPr>
              <a:t>https://pubmed.ncbi.nlm.nih.gov/34860419</a:t>
            </a:r>
            <a:r>
              <a:rPr lang="tr-TR" sz="1200" dirty="0" smtClean="0">
                <a:hlinkClick r:id="rId7"/>
              </a:rPr>
              <a:t>/</a:t>
            </a:r>
            <a:r>
              <a:rPr lang="tr-TR" sz="1200" dirty="0" smtClean="0"/>
              <a:t> </a:t>
            </a:r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433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Muscle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Dysmorphia</a:t>
            </a:r>
            <a:r>
              <a:rPr lang="tr-TR" sz="2600" dirty="0" smtClean="0">
                <a:solidFill>
                  <a:srgbClr val="E98E24"/>
                </a:solidFill>
              </a:rPr>
              <a:t> (</a:t>
            </a:r>
            <a:r>
              <a:rPr lang="tr-TR" sz="2600" dirty="0" err="1" smtClean="0">
                <a:solidFill>
                  <a:srgbClr val="E98E24"/>
                </a:solidFill>
              </a:rPr>
              <a:t>Bigorexia</a:t>
            </a:r>
            <a:r>
              <a:rPr lang="tr-TR" sz="2600" dirty="0" smtClean="0">
                <a:solidFill>
                  <a:srgbClr val="E98E24"/>
                </a:solidFill>
              </a:rPr>
              <a:t>)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767442"/>
            <a:ext cx="5845680" cy="4135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r>
              <a:rPr lang="tr-TR" sz="1200" dirty="0" err="1"/>
              <a:t>Psychological</a:t>
            </a:r>
            <a:r>
              <a:rPr lang="tr-TR" sz="1200" dirty="0"/>
              <a:t> </a:t>
            </a:r>
            <a:r>
              <a:rPr lang="tr-TR" sz="1200" dirty="0" err="1"/>
              <a:t>Correlates</a:t>
            </a:r>
            <a:endParaRPr lang="tr-TR" sz="1200" b="1" dirty="0" smtClean="0"/>
          </a:p>
          <a:p>
            <a:endParaRPr lang="tr-TR" sz="1200" b="1" dirty="0"/>
          </a:p>
          <a:p>
            <a:r>
              <a:rPr lang="en-US" sz="1200" b="1" dirty="0" smtClean="0"/>
              <a:t>Self-Confidence</a:t>
            </a:r>
            <a:r>
              <a:rPr lang="en-US" sz="1200" dirty="0"/>
              <a:t>: There is a negative correlation between MD tendencies and self-confidence levels among male students</a:t>
            </a:r>
            <a:r>
              <a:rPr lang="en-US" sz="1200" dirty="0" smtClean="0"/>
              <a:t>.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tr-TR" sz="1200" dirty="0">
                <a:hlinkClick r:id="rId5"/>
              </a:rPr>
              <a:t>https://pubmed.ncbi.nlm.nih.gov/32227487</a:t>
            </a:r>
            <a:r>
              <a:rPr lang="tr-TR" sz="1200" dirty="0" smtClean="0">
                <a:hlinkClick r:id="rId5"/>
              </a:rPr>
              <a:t>/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b="1" dirty="0"/>
              <a:t>Social Physique Anxiety</a:t>
            </a:r>
            <a:r>
              <a:rPr lang="en-US" sz="1200" dirty="0"/>
              <a:t>: Higher MD scores are associated with increased social physique anxiety, particularly among young male bodybuilders using protein supplements. 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tr-TR" sz="1200" dirty="0">
                <a:hlinkClick r:id="rId6"/>
              </a:rPr>
              <a:t>https://pubmed.ncbi.nlm.nih.gov/34860419</a:t>
            </a:r>
            <a:r>
              <a:rPr lang="tr-TR" sz="1200" dirty="0" smtClean="0">
                <a:hlinkClick r:id="rId6"/>
              </a:rPr>
              <a:t>/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r>
              <a:rPr lang="en-US" sz="1200" b="1" dirty="0"/>
              <a:t>Cultural and Societal Factors</a:t>
            </a:r>
          </a:p>
          <a:p>
            <a:r>
              <a:rPr lang="en-US" sz="1200" b="1" dirty="0"/>
              <a:t>Media Influence</a:t>
            </a:r>
            <a:r>
              <a:rPr lang="en-US" sz="1200" dirty="0"/>
              <a:t>: The increasing valorization of muscular physiques in media and consumer products has contributed to a rise in behaviors aimed at achieving an idealized body shape, potentially leading to </a:t>
            </a:r>
            <a:r>
              <a:rPr lang="en-US" sz="1200" dirty="0" smtClean="0"/>
              <a:t>MD</a:t>
            </a:r>
            <a:endParaRPr lang="tr-TR" sz="1200" dirty="0" smtClean="0"/>
          </a:p>
          <a:p>
            <a:endParaRPr lang="tr-TR" sz="1200" dirty="0"/>
          </a:p>
          <a:p>
            <a:r>
              <a:rPr lang="en-US" sz="1200" b="1" dirty="0"/>
              <a:t>Steroid Use</a:t>
            </a:r>
            <a:r>
              <a:rPr lang="en-US" sz="1200" dirty="0"/>
              <a:t>: Cultural pressures to attain muscular ideals have driven some individuals toward the use of anabolic steroids, despite associated health risks.</a:t>
            </a:r>
          </a:p>
          <a:p>
            <a:r>
              <a:rPr lang="tr-TR" sz="1200" dirty="0" smtClean="0"/>
              <a:t> </a:t>
            </a:r>
          </a:p>
          <a:p>
            <a:r>
              <a:rPr lang="tr-TR" sz="1200" dirty="0">
                <a:hlinkClick r:id="rId7"/>
              </a:rPr>
              <a:t>https://</a:t>
            </a:r>
            <a:r>
              <a:rPr lang="tr-TR" sz="1200" dirty="0" smtClean="0">
                <a:hlinkClick r:id="rId7"/>
              </a:rPr>
              <a:t>dergipark.org.tr/tr/download/article-file/4274966</a:t>
            </a:r>
            <a:r>
              <a:rPr lang="tr-TR" sz="1200" dirty="0" smtClean="0"/>
              <a:t> </a:t>
            </a:r>
          </a:p>
          <a:p>
            <a:endParaRPr lang="tr-TR" sz="1200" dirty="0"/>
          </a:p>
          <a:p>
            <a:endParaRPr lang="tr-TR" sz="1200" dirty="0" smtClean="0"/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682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 rot="-420649">
            <a:off x="2057952" y="5226794"/>
            <a:ext cx="8307615" cy="908606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"/>
          <p:cNvSpPr txBox="1"/>
          <p:nvPr/>
        </p:nvSpPr>
        <p:spPr>
          <a:xfrm>
            <a:off x="228601" y="1143000"/>
            <a:ext cx="3200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600" dirty="0" err="1" smtClean="0">
                <a:solidFill>
                  <a:srgbClr val="E98E24"/>
                </a:solidFill>
              </a:rPr>
              <a:t>Muscle</a:t>
            </a:r>
            <a:r>
              <a:rPr lang="tr-TR" sz="2600" dirty="0" smtClean="0">
                <a:solidFill>
                  <a:srgbClr val="E98E24"/>
                </a:solidFill>
              </a:rPr>
              <a:t> </a:t>
            </a:r>
            <a:r>
              <a:rPr lang="tr-TR" sz="2600" dirty="0" err="1" smtClean="0">
                <a:solidFill>
                  <a:srgbClr val="E98E24"/>
                </a:solidFill>
              </a:rPr>
              <a:t>Dysmorphia</a:t>
            </a:r>
            <a:r>
              <a:rPr lang="tr-TR" sz="2600" dirty="0" smtClean="0">
                <a:solidFill>
                  <a:srgbClr val="E98E24"/>
                </a:solidFill>
              </a:rPr>
              <a:t> (</a:t>
            </a:r>
            <a:r>
              <a:rPr lang="tr-TR" sz="2600" dirty="0" err="1" smtClean="0">
                <a:solidFill>
                  <a:srgbClr val="E98E24"/>
                </a:solidFill>
              </a:rPr>
              <a:t>Bigorexia</a:t>
            </a:r>
            <a:r>
              <a:rPr lang="tr-TR" sz="2600" dirty="0" smtClean="0">
                <a:solidFill>
                  <a:srgbClr val="E98E24"/>
                </a:solidFill>
              </a:rPr>
              <a:t>)</a:t>
            </a:r>
            <a:endParaRPr dirty="0"/>
          </a:p>
        </p:txBody>
      </p:sp>
      <p:sp>
        <p:nvSpPr>
          <p:cNvPr id="45" name="Google Shape;45;p2"/>
          <p:cNvSpPr txBox="1"/>
          <p:nvPr/>
        </p:nvSpPr>
        <p:spPr>
          <a:xfrm>
            <a:off x="3886200" y="767442"/>
            <a:ext cx="5845680" cy="4135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r>
              <a:rPr lang="en-US" sz="1200" b="1" dirty="0"/>
              <a:t>Assessment </a:t>
            </a:r>
            <a:r>
              <a:rPr lang="en-US" sz="1200" b="1" dirty="0" smtClean="0"/>
              <a:t>Tools</a:t>
            </a:r>
            <a:endParaRPr lang="tr-TR" sz="1200" b="1" dirty="0" smtClean="0"/>
          </a:p>
          <a:p>
            <a:endParaRPr lang="en-US" sz="1200" b="1" dirty="0"/>
          </a:p>
          <a:p>
            <a:r>
              <a:rPr lang="en-US" sz="1200" b="1" dirty="0"/>
              <a:t>Muscle Dysmorphic Disorder Inventory (MDDI)</a:t>
            </a:r>
            <a:r>
              <a:rPr lang="en-US" sz="1200" dirty="0"/>
              <a:t>: The Turkish version of the MDDI has been validated and is considered a reliable tool for assessing MD symptoms among Turkish male populations.</a:t>
            </a:r>
          </a:p>
          <a:p>
            <a:endParaRPr lang="tr-TR" sz="1200" dirty="0" smtClean="0">
              <a:hlinkClick r:id="rId5"/>
            </a:endParaRPr>
          </a:p>
          <a:p>
            <a:endParaRPr lang="tr-TR" sz="1200" dirty="0">
              <a:hlinkClick r:id="rId5"/>
            </a:endParaRPr>
          </a:p>
          <a:p>
            <a:r>
              <a:rPr lang="tr-TR" sz="1200" dirty="0" smtClean="0">
                <a:hlinkClick r:id="rId5"/>
              </a:rPr>
              <a:t>https</a:t>
            </a:r>
            <a:r>
              <a:rPr lang="tr-TR" sz="1200" dirty="0">
                <a:hlinkClick r:id="rId5"/>
              </a:rPr>
              <a:t>://</a:t>
            </a:r>
            <a:r>
              <a:rPr lang="tr-TR" sz="1200" dirty="0" smtClean="0">
                <a:hlinkClick r:id="rId5"/>
              </a:rPr>
              <a:t>alpha-psychiatry.com/en/validity-and-reliability-of-turkish-form-of-muscle-dysmorphia-disorder-inventory-among-elite-bodybuilder-men-131714</a:t>
            </a:r>
            <a:r>
              <a:rPr lang="tr-TR" sz="1200" dirty="0" smtClean="0"/>
              <a:t> </a:t>
            </a:r>
          </a:p>
          <a:p>
            <a:endParaRPr lang="tr-TR" sz="1200" dirty="0" smtClean="0"/>
          </a:p>
          <a:p>
            <a:r>
              <a:rPr lang="en-US" sz="1200" b="1" dirty="0"/>
              <a:t>Treatment </a:t>
            </a:r>
            <a:r>
              <a:rPr lang="en-US" sz="1200" b="1" dirty="0" smtClean="0"/>
              <a:t>Approaches</a:t>
            </a:r>
            <a:endParaRPr lang="tr-TR" sz="1200" b="1" dirty="0" smtClean="0"/>
          </a:p>
          <a:p>
            <a:endParaRPr lang="en-US" sz="1200" b="1" dirty="0"/>
          </a:p>
          <a:p>
            <a:r>
              <a:rPr lang="en-US" sz="1200" b="1" dirty="0"/>
              <a:t>Cognitive-Behavioral Therapy (CBT)</a:t>
            </a:r>
            <a:r>
              <a:rPr lang="en-US" sz="1200" dirty="0"/>
              <a:t>: A pilot study demonstrated that a 12-week CBT program significantly reduced MD symptoms among Turkish gym-goers, with improvements maintained at 3- and 6-month follow-ups.</a:t>
            </a:r>
          </a:p>
          <a:p>
            <a:r>
              <a:rPr lang="tr-TR" sz="1200" dirty="0" smtClean="0"/>
              <a:t> </a:t>
            </a:r>
            <a:endParaRPr lang="tr-TR" sz="1200" dirty="0"/>
          </a:p>
          <a:p>
            <a:r>
              <a:rPr lang="tr-TR" sz="1200" dirty="0">
                <a:hlinkClick r:id="rId6"/>
              </a:rPr>
              <a:t>https://</a:t>
            </a:r>
            <a:r>
              <a:rPr lang="tr-TR" sz="1200" dirty="0" smtClean="0">
                <a:hlinkClick r:id="rId6"/>
              </a:rPr>
              <a:t>www.sciencedirect.com/science/article/pii/S0001691824004207</a:t>
            </a:r>
            <a:r>
              <a:rPr lang="tr-TR" sz="1200" dirty="0" smtClean="0"/>
              <a:t> </a:t>
            </a:r>
            <a:endParaRPr lang="tr-TR" sz="1200" dirty="0"/>
          </a:p>
          <a:p>
            <a:endParaRPr lang="tr-TR" sz="1200" dirty="0" smtClean="0"/>
          </a:p>
        </p:txBody>
      </p:sp>
      <p:cxnSp>
        <p:nvCxnSpPr>
          <p:cNvPr id="46" name="Google Shape;46;p2"/>
          <p:cNvCxnSpPr/>
          <p:nvPr/>
        </p:nvCxnSpPr>
        <p:spPr>
          <a:xfrm>
            <a:off x="3657600" y="1600200"/>
            <a:ext cx="0" cy="1600200"/>
          </a:xfrm>
          <a:prstGeom prst="straightConnector1">
            <a:avLst/>
          </a:prstGeom>
          <a:noFill/>
          <a:ln w="54700" cap="flat" cmpd="sng">
            <a:solidFill>
              <a:srgbClr val="0D519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2"/>
          <p:cNvSpPr txBox="1"/>
          <p:nvPr/>
        </p:nvSpPr>
        <p:spPr>
          <a:xfrm>
            <a:off x="2640013" y="5407188"/>
            <a:ext cx="4800600" cy="2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Funded by the European Union. Views and opinions expressed are however those of the author(s) only and do not necessarily reflect those of the European Union or the</a:t>
            </a:r>
            <a:endParaRPr sz="4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">
                <a:solidFill>
                  <a:schemeClr val="lt1"/>
                </a:solidFill>
              </a:rPr>
              <a:t> European Education and Culture Executive Agency (EACEA). Neither the European Union nor EACEA can be held responsible for them.</a:t>
            </a:r>
            <a:endParaRPr sz="5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37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1091</Words>
  <Application>Microsoft Office PowerPoint</Application>
  <PresentationFormat>Özel</PresentationFormat>
  <Paragraphs>125</Paragraphs>
  <Slides>8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1" baseType="lpstr">
      <vt:lpstr>Arial</vt:lpstr>
      <vt:lpstr>Times New Roman</vt:lpstr>
      <vt:lpstr>Office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7</cp:revision>
  <dcterms:created xsi:type="dcterms:W3CDTF">2025-02-21T17:30:07Z</dcterms:created>
  <dcterms:modified xsi:type="dcterms:W3CDTF">2025-04-28T22:44:04Z</dcterms:modified>
</cp:coreProperties>
</file>